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63" r:id="rId3"/>
    <p:sldId id="261" r:id="rId4"/>
    <p:sldId id="258" r:id="rId5"/>
    <p:sldId id="259" r:id="rId6"/>
    <p:sldId id="257" r:id="rId7"/>
    <p:sldId id="260" r:id="rId8"/>
    <p:sldId id="264" r:id="rId9"/>
  </p:sldIdLst>
  <p:sldSz cx="9144000" cy="6858000" type="screen4x3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82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3092F9A2-7561-4366-8C09-3A4F229F9BFE}" type="datetimeFigureOut">
              <a:rPr lang="en-US" smtClean="0"/>
              <a:t>10/8/13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3738"/>
            <a:ext cx="4618038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46" tIns="46273" rIns="92546" bIns="4627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389398"/>
            <a:ext cx="5563870" cy="4158377"/>
          </a:xfrm>
          <a:prstGeom prst="rect">
            <a:avLst/>
          </a:prstGeom>
        </p:spPr>
        <p:txBody>
          <a:bodyPr vert="horz" lIns="92546" tIns="46273" rIns="92546" bIns="4627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7192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777192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B20675C1-F92B-4F18-B52D-F19CC7415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784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675C1-F92B-4F18-B52D-F19CC74157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898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675C1-F92B-4F18-B52D-F19CC741579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291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SGWASA has publically</a:t>
            </a:r>
            <a:r>
              <a:rPr lang="en-US" baseline="0" dirty="0" smtClean="0"/>
              <a:t> stated that they have capacity in a letter to USDA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675C1-F92B-4F18-B52D-F19CC741579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91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bottom line. Conceivably could end</a:t>
            </a:r>
            <a:r>
              <a:rPr lang="en-US" baseline="0" dirty="0" smtClean="0"/>
              <a:t> presentation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675C1-F92B-4F18-B52D-F19CC741579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901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DWR has not received any further communication from Creedmoor or USDA since submitting comments on </a:t>
            </a:r>
            <a:r>
              <a:rPr lang="en-US" smtClean="0"/>
              <a:t>initial</a:t>
            </a:r>
            <a:r>
              <a:rPr lang="en-US" baseline="0" smtClean="0"/>
              <a:t> EA (March 2013).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dirty="0" smtClean="0"/>
              <a:t>USDA has indicated “informal</a:t>
            </a:r>
            <a:r>
              <a:rPr lang="en-US" baseline="0" dirty="0" smtClean="0"/>
              <a:t> discussions” proceeding (phone conversation with Tom Belnick)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675C1-F92B-4F18-B52D-F19CC741579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227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EA012C-ABE8-45DF-9CCA-F86E1850A1A3}" type="datetimeFigureOut">
              <a:rPr lang="en-US" smtClean="0"/>
              <a:t>10/8/13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362578A-8F15-4A2B-A6E8-30FB4F29C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A012C-ABE8-45DF-9CCA-F86E1850A1A3}" type="datetimeFigureOut">
              <a:rPr lang="en-US" smtClean="0"/>
              <a:t>10/8/13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62578A-8F15-4A2B-A6E8-30FB4F29C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A012C-ABE8-45DF-9CCA-F86E1850A1A3}" type="datetimeFigureOut">
              <a:rPr lang="en-US" smtClean="0"/>
              <a:t>10/8/13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62578A-8F15-4A2B-A6E8-30FB4F29C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A012C-ABE8-45DF-9CCA-F86E1850A1A3}" type="datetimeFigureOut">
              <a:rPr lang="en-US" smtClean="0"/>
              <a:t>10/8/13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62578A-8F15-4A2B-A6E8-30FB4F29CCF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A012C-ABE8-45DF-9CCA-F86E1850A1A3}" type="datetimeFigureOut">
              <a:rPr lang="en-US" smtClean="0"/>
              <a:t>10/8/13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62578A-8F15-4A2B-A6E8-30FB4F29CCF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A012C-ABE8-45DF-9CCA-F86E1850A1A3}" type="datetimeFigureOut">
              <a:rPr lang="en-US" smtClean="0"/>
              <a:t>10/8/13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62578A-8F15-4A2B-A6E8-30FB4F29CC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A012C-ABE8-45DF-9CCA-F86E1850A1A3}" type="datetimeFigureOut">
              <a:rPr lang="en-US" smtClean="0"/>
              <a:t>10/8/13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62578A-8F15-4A2B-A6E8-30FB4F29CCF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A012C-ABE8-45DF-9CCA-F86E1850A1A3}" type="datetimeFigureOut">
              <a:rPr lang="en-US" smtClean="0"/>
              <a:t>10/8/13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62578A-8F15-4A2B-A6E8-30FB4F29CCF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A012C-ABE8-45DF-9CCA-F86E1850A1A3}" type="datetimeFigureOut">
              <a:rPr lang="en-US" smtClean="0"/>
              <a:t>10/8/13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62578A-8F15-4A2B-A6E8-30FB4F29C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EEA012C-ABE8-45DF-9CCA-F86E1850A1A3}" type="datetimeFigureOut">
              <a:rPr lang="en-US" smtClean="0"/>
              <a:t>10/8/13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62578A-8F15-4A2B-A6E8-30FB4F29CCF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EA012C-ABE8-45DF-9CCA-F86E1850A1A3}" type="datetimeFigureOut">
              <a:rPr lang="en-US" smtClean="0"/>
              <a:t>10/8/13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362578A-8F15-4A2B-A6E8-30FB4F29CCF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EEA012C-ABE8-45DF-9CCA-F86E1850A1A3}" type="datetimeFigureOut">
              <a:rPr lang="en-US" smtClean="0"/>
              <a:t>10/8/13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362578A-8F15-4A2B-A6E8-30FB4F29CC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Update:</a:t>
            </a:r>
            <a:br>
              <a:rPr lang="en-US" dirty="0" smtClean="0"/>
            </a:br>
            <a:r>
              <a:rPr lang="en-US" dirty="0" smtClean="0"/>
              <a:t>Proposed Creedmoor WWTP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Tom Reeder</a:t>
            </a:r>
            <a:br>
              <a:rPr lang="en-US" dirty="0" smtClean="0"/>
            </a:br>
            <a:r>
              <a:rPr lang="en-US" dirty="0" smtClean="0"/>
              <a:t>Division of Water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041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839200" cy="4525963"/>
          </a:xfrm>
        </p:spPr>
        <p:txBody>
          <a:bodyPr/>
          <a:lstStyle/>
          <a:p>
            <a:r>
              <a:rPr lang="en-US" dirty="0" smtClean="0"/>
              <a:t>SGWASA = South Granville Water &amp; </a:t>
            </a:r>
            <a:r>
              <a:rPr lang="en-US" dirty="0"/>
              <a:t>S</a:t>
            </a:r>
            <a:r>
              <a:rPr lang="en-US" dirty="0" smtClean="0"/>
              <a:t>ewer Auth.</a:t>
            </a:r>
          </a:p>
          <a:p>
            <a:r>
              <a:rPr lang="en-US" dirty="0" smtClean="0"/>
              <a:t>Provides water &amp; sewer service to south Granville County, Stem, </a:t>
            </a:r>
            <a:r>
              <a:rPr lang="en-US" dirty="0" err="1" smtClean="0"/>
              <a:t>Butner</a:t>
            </a:r>
            <a:r>
              <a:rPr lang="en-US" dirty="0" smtClean="0"/>
              <a:t>, and Creedmoor</a:t>
            </a:r>
          </a:p>
          <a:p>
            <a:r>
              <a:rPr lang="en-US" dirty="0" smtClean="0"/>
              <a:t>Population served in 2012: 19,000 (approx.)</a:t>
            </a:r>
          </a:p>
          <a:p>
            <a:r>
              <a:rPr lang="en-US" dirty="0" smtClean="0"/>
              <a:t>Wastewater </a:t>
            </a:r>
            <a:r>
              <a:rPr lang="en-US" dirty="0"/>
              <a:t>T</a:t>
            </a:r>
            <a:r>
              <a:rPr lang="en-US" dirty="0" smtClean="0"/>
              <a:t>reatment Plant </a:t>
            </a:r>
            <a:r>
              <a:rPr lang="en-US" dirty="0"/>
              <a:t>i</a:t>
            </a:r>
            <a:r>
              <a:rPr lang="en-US" dirty="0" smtClean="0"/>
              <a:t>n Neuse Basin</a:t>
            </a:r>
          </a:p>
          <a:p>
            <a:pPr lvl="1"/>
            <a:r>
              <a:rPr lang="en-US" dirty="0" smtClean="0"/>
              <a:t>Permitted capacity: 5.5 million gallons per day</a:t>
            </a:r>
          </a:p>
          <a:p>
            <a:pPr lvl="1"/>
            <a:r>
              <a:rPr lang="en-US" dirty="0" smtClean="0"/>
              <a:t>Average </a:t>
            </a:r>
            <a:r>
              <a:rPr lang="en-US" dirty="0" smtClean="0"/>
              <a:t>Use</a:t>
            </a:r>
            <a:r>
              <a:rPr lang="en-US" dirty="0" smtClean="0"/>
              <a:t>: 1.9 million gallons per day</a:t>
            </a:r>
          </a:p>
          <a:p>
            <a:pPr lvl="1"/>
            <a:r>
              <a:rPr lang="en-US" dirty="0" smtClean="0"/>
              <a:t>Maximum Use: 4.3 million gallons per day (1day/ 2012)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SGWASA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120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eedmo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398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Currently discharges to South Granville Water and Sewer Authority (SGWASA)</a:t>
            </a:r>
          </a:p>
          <a:p>
            <a:r>
              <a:rPr lang="en-US" dirty="0" smtClean="0"/>
              <a:t>Have proposed 1.15 million gallon per day (MGD) wastewater plant</a:t>
            </a:r>
          </a:p>
          <a:p>
            <a:pPr lvl="1"/>
            <a:r>
              <a:rPr lang="en-US" dirty="0"/>
              <a:t>Discharge to Tar River in Granville Co.</a:t>
            </a:r>
          </a:p>
          <a:p>
            <a:pPr lvl="1"/>
            <a:r>
              <a:rPr lang="en-US" dirty="0"/>
              <a:t>To be funded by US Department of Agriculture (USDA)</a:t>
            </a:r>
          </a:p>
          <a:p>
            <a:pPr lvl="1"/>
            <a:r>
              <a:rPr lang="en-US" dirty="0" smtClean="0"/>
              <a:t>Submitted </a:t>
            </a:r>
            <a:r>
              <a:rPr lang="en-US" dirty="0"/>
              <a:t>National Environmental Policy Act (NEPA) Environmental Assessment document (1/2013)</a:t>
            </a:r>
          </a:p>
          <a:p>
            <a:pPr lvl="1"/>
            <a:r>
              <a:rPr lang="en-US" dirty="0"/>
              <a:t>Received speculative limits from DWR (3/2013)</a:t>
            </a:r>
          </a:p>
          <a:p>
            <a:pPr lvl="1"/>
            <a:r>
              <a:rPr lang="en-US" dirty="0"/>
              <a:t>Purchased land for project (5/2013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Background – Creedmoor Wastewater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342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Documentation of population to be served so as to justify 1.15 MGD flow requirement</a:t>
            </a:r>
          </a:p>
          <a:p>
            <a:r>
              <a:rPr lang="en-US" dirty="0" smtClean="0"/>
              <a:t>Potential </a:t>
            </a:r>
            <a:r>
              <a:rPr lang="en-US" dirty="0"/>
              <a:t>exacerbation of turbidity impairment of Tar </a:t>
            </a:r>
            <a:r>
              <a:rPr lang="en-US" dirty="0" smtClean="0"/>
              <a:t>River downstream</a:t>
            </a:r>
            <a:endParaRPr lang="en-US" dirty="0"/>
          </a:p>
          <a:p>
            <a:r>
              <a:rPr lang="en-US" dirty="0" smtClean="0"/>
              <a:t>Impacts to endangered species (Dwarf Wedge Mussel, River </a:t>
            </a:r>
            <a:r>
              <a:rPr lang="en-US" dirty="0" err="1" smtClean="0"/>
              <a:t>Harperella</a:t>
            </a:r>
            <a:r>
              <a:rPr lang="en-US" dirty="0" smtClean="0"/>
              <a:t>)</a:t>
            </a:r>
          </a:p>
          <a:p>
            <a:r>
              <a:rPr lang="en-US" dirty="0" smtClean="0"/>
              <a:t>Impact of redirection of Neuse watershed flow from Falls Lake Reservoir</a:t>
            </a:r>
          </a:p>
          <a:p>
            <a:r>
              <a:rPr lang="en-US" dirty="0" smtClean="0"/>
              <a:t>Documentation </a:t>
            </a:r>
            <a:r>
              <a:rPr lang="en-US" dirty="0"/>
              <a:t>that SGWASA cannot accept </a:t>
            </a:r>
            <a:r>
              <a:rPr lang="en-US" dirty="0" smtClean="0"/>
              <a:t>wastewater (SGWASA has stated it </a:t>
            </a:r>
            <a:r>
              <a:rPr lang="en-US" u="sng" dirty="0" smtClean="0"/>
              <a:t>can</a:t>
            </a:r>
            <a:r>
              <a:rPr lang="en-US" dirty="0" smtClean="0"/>
              <a:t> accept wastewater)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NEPA Environmental Assessment Document Deficiencies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734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“Finding of No Significant Impact” (FONSI</a:t>
            </a:r>
            <a:r>
              <a:rPr lang="en-US" dirty="0" smtClean="0"/>
              <a:t>) from USDA</a:t>
            </a:r>
            <a:endParaRPr lang="en-US" dirty="0"/>
          </a:p>
          <a:p>
            <a:r>
              <a:rPr lang="en-US" dirty="0" smtClean="0"/>
              <a:t>No NPDES permit application submitted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176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Resolve Environmental Assessment deficiencies</a:t>
            </a:r>
          </a:p>
          <a:p>
            <a:r>
              <a:rPr lang="en-US" dirty="0" smtClean="0"/>
              <a:t>Receive Finding of No Significant Impact (FONSI) from USDA</a:t>
            </a:r>
          </a:p>
          <a:p>
            <a:r>
              <a:rPr lang="en-US" dirty="0" smtClean="0"/>
              <a:t>Apply for and obtain any necessary Clean Water Act Section 401 Water Quality Certifications and Section 404 Permits</a:t>
            </a:r>
          </a:p>
          <a:p>
            <a:r>
              <a:rPr lang="en-US" dirty="0" smtClean="0"/>
              <a:t>Apply for and obtain NPDES discharge permit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Needed to Move Forward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088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 bwMode="auto">
          <a:xfrm>
            <a:off x="1098776" y="469900"/>
            <a:ext cx="7010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US" sz="4400" dirty="0"/>
              <a:t>Contact Information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588" y="4495800"/>
            <a:ext cx="42672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1219200" y="1828800"/>
            <a:ext cx="7000875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US" sz="3200" dirty="0"/>
              <a:t>Tom Reeder</a:t>
            </a:r>
          </a:p>
          <a:p>
            <a:pPr algn="ctr"/>
            <a:r>
              <a:rPr lang="en-US" sz="3200" dirty="0"/>
              <a:t>Director, NC Division of Water Resources</a:t>
            </a:r>
          </a:p>
          <a:p>
            <a:pPr algn="ctr"/>
            <a:r>
              <a:rPr lang="en-US" sz="3200" dirty="0"/>
              <a:t>919-707-9027</a:t>
            </a:r>
          </a:p>
          <a:p>
            <a:pPr algn="ctr"/>
            <a:r>
              <a:rPr lang="en-US" sz="3200" dirty="0"/>
              <a:t>tom.reeder@ncdenr.gov</a:t>
            </a:r>
          </a:p>
        </p:txBody>
      </p:sp>
    </p:spTree>
    <p:extLst>
      <p:ext uri="{BB962C8B-B14F-4D97-AF65-F5344CB8AC3E}">
        <p14:creationId xmlns:p14="http://schemas.microsoft.com/office/powerpoint/2010/main" val="2102725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779</TotalTime>
  <Words>374</Words>
  <Application>Microsoft Macintosh PowerPoint</Application>
  <PresentationFormat>On-screen Show (4:3)</PresentationFormat>
  <Paragraphs>47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Update: Proposed Creedmoor WWTP</vt:lpstr>
      <vt:lpstr>SGWASA</vt:lpstr>
      <vt:lpstr>PowerPoint Presentation</vt:lpstr>
      <vt:lpstr>Background – Creedmoor Wastewater</vt:lpstr>
      <vt:lpstr>NEPA Environmental Assessment Document Deficiencies </vt:lpstr>
      <vt:lpstr>Current Status </vt:lpstr>
      <vt:lpstr>Steps Needed to Move Forward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Update: Proposed Creedmoor WWTP</dc:title>
  <dc:creator>Matt Matthews</dc:creator>
  <cp:lastModifiedBy>Tom Reeder</cp:lastModifiedBy>
  <cp:revision>21</cp:revision>
  <cp:lastPrinted>2013-10-03T15:20:50Z</cp:lastPrinted>
  <dcterms:created xsi:type="dcterms:W3CDTF">2013-10-03T13:31:32Z</dcterms:created>
  <dcterms:modified xsi:type="dcterms:W3CDTF">2013-10-08T13:14:04Z</dcterms:modified>
</cp:coreProperties>
</file>